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lear Sans Regular" panose="020B0604020202020204" charset="0"/>
      <p:regular r:id="rId13"/>
    </p:embeddedFont>
    <p:embeddedFont>
      <p:font typeface="Clear Sans Regular Bold" panose="020B0604020202020204" charset="0"/>
      <p:regular r:id="rId14"/>
    </p:embeddedFont>
    <p:embeddedFont>
      <p:font typeface="Klein Condensed" panose="020B0604020202020204" charset="0"/>
      <p:regular r:id="rId15"/>
    </p:embeddedFont>
    <p:embeddedFont>
      <p:font typeface="Klein Condensed Bold" panose="020B0604020202020204" charset="0"/>
      <p:regular r:id="rId16"/>
    </p:embeddedFont>
    <p:embeddedFont>
      <p:font typeface="Mardoto Bold" panose="020B0604020202020204" charset="0"/>
      <p:regular r:id="rId17"/>
    </p:embeddedFont>
    <p:embeddedFont>
      <p:font typeface="Mardoto Bold Bold" panose="020B0604020202020204" charset="0"/>
      <p:regular r:id="rId18"/>
    </p:embeddedFont>
    <p:embeddedFont>
      <p:font typeface="Open Sans Light Bold" panose="020B0604020202020204" charset="0"/>
      <p:regular r:id="rId19"/>
    </p:embeddedFont>
    <p:embeddedFont>
      <p:font typeface="Public Sans 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6E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065427" y="2500272"/>
            <a:ext cx="11222573" cy="2415351"/>
            <a:chOff x="0" y="0"/>
            <a:chExt cx="3071349" cy="66102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71349" cy="661024"/>
            </a:xfrm>
            <a:custGeom>
              <a:avLst/>
              <a:gdLst/>
              <a:ahLst/>
              <a:cxnLst/>
              <a:rect l="l" t="t" r="r" b="b"/>
              <a:pathLst>
                <a:path w="3071349" h="661024">
                  <a:moveTo>
                    <a:pt x="0" y="0"/>
                  </a:moveTo>
                  <a:lnTo>
                    <a:pt x="3071349" y="0"/>
                  </a:lnTo>
                  <a:lnTo>
                    <a:pt x="3071349" y="661024"/>
                  </a:lnTo>
                  <a:lnTo>
                    <a:pt x="0" y="661024"/>
                  </a:lnTo>
                  <a:close/>
                </a:path>
              </a:pathLst>
            </a:custGeom>
            <a:solidFill>
              <a:srgbClr val="EFA038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-683164" y="-855734"/>
            <a:ext cx="7792398" cy="14974785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 rot="5400000">
            <a:off x="651708" y="1112637"/>
            <a:ext cx="3086100" cy="1543050"/>
            <a:chOff x="0" y="0"/>
            <a:chExt cx="812800" cy="4064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406400" y="0"/>
                  </a:moveTo>
                  <a:lnTo>
                    <a:pt x="0" y="406400"/>
                  </a:lnTo>
                  <a:lnTo>
                    <a:pt x="203200" y="406400"/>
                  </a:lnTo>
                  <a:lnTo>
                    <a:pt x="203200" y="406400"/>
                  </a:lnTo>
                  <a:lnTo>
                    <a:pt x="609600" y="406400"/>
                  </a:lnTo>
                  <a:lnTo>
                    <a:pt x="609600" y="406400"/>
                  </a:lnTo>
                  <a:lnTo>
                    <a:pt x="81280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FA038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203200" y="120650"/>
              <a:ext cx="406400" cy="692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0" y="8499746"/>
            <a:ext cx="7376407" cy="1787254"/>
            <a:chOff x="0" y="0"/>
            <a:chExt cx="2018746" cy="48912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018746" cy="489128"/>
            </a:xfrm>
            <a:custGeom>
              <a:avLst/>
              <a:gdLst/>
              <a:ahLst/>
              <a:cxnLst/>
              <a:rect l="l" t="t" r="r" b="b"/>
              <a:pathLst>
                <a:path w="2018746" h="489128">
                  <a:moveTo>
                    <a:pt x="0" y="0"/>
                  </a:moveTo>
                  <a:lnTo>
                    <a:pt x="2018746" y="0"/>
                  </a:lnTo>
                  <a:lnTo>
                    <a:pt x="2018746" y="489128"/>
                  </a:lnTo>
                  <a:lnTo>
                    <a:pt x="0" y="489128"/>
                  </a:lnTo>
                  <a:close/>
                </a:path>
              </a:pathLst>
            </a:custGeom>
            <a:solidFill>
              <a:srgbClr val="FFFFFF">
                <a:alpha val="80784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5400000">
            <a:off x="-2975620" y="3524816"/>
            <a:ext cx="6893838" cy="3446919"/>
            <a:chOff x="0" y="0"/>
            <a:chExt cx="812800" cy="4064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406400" y="0"/>
                  </a:moveTo>
                  <a:lnTo>
                    <a:pt x="0" y="406400"/>
                  </a:lnTo>
                  <a:lnTo>
                    <a:pt x="203200" y="406400"/>
                  </a:lnTo>
                  <a:lnTo>
                    <a:pt x="203200" y="406400"/>
                  </a:lnTo>
                  <a:lnTo>
                    <a:pt x="609600" y="406400"/>
                  </a:lnTo>
                  <a:lnTo>
                    <a:pt x="609600" y="406400"/>
                  </a:lnTo>
                  <a:lnTo>
                    <a:pt x="81280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FA038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203200" y="120650"/>
              <a:ext cx="406400" cy="692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2208" y="8618412"/>
            <a:ext cx="6927025" cy="1549922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5898066" y="1073566"/>
            <a:ext cx="11611892" cy="1473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225"/>
              </a:lnSpc>
            </a:pPr>
            <a:r>
              <a:rPr lang="en-US" sz="10204" spc="561">
                <a:solidFill>
                  <a:srgbClr val="FFFFFF"/>
                </a:solidFill>
                <a:latin typeface="Klein Condensed"/>
              </a:rPr>
              <a:t>Manual de políticas y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948425" y="2623466"/>
            <a:ext cx="10486364" cy="24333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460"/>
              </a:lnSpc>
            </a:pPr>
            <a:r>
              <a:rPr lang="en-US" sz="8600" spc="567">
                <a:solidFill>
                  <a:srgbClr val="FFFFFF"/>
                </a:solidFill>
                <a:latin typeface="Klein Condensed Bold"/>
              </a:rPr>
              <a:t>PROCEDIMIENTOS CONTABLES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2162275" y="7252396"/>
            <a:ext cx="3949542" cy="417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25"/>
              </a:lnSpc>
            </a:pPr>
            <a:r>
              <a:rPr lang="en-US" sz="2841" spc="90">
                <a:solidFill>
                  <a:srgbClr val="FFFFFF"/>
                </a:solidFill>
                <a:latin typeface="Public Sans Bold"/>
              </a:rPr>
              <a:t>Asesora: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704012" y="7897113"/>
            <a:ext cx="4495874" cy="798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25"/>
              </a:lnSpc>
            </a:pPr>
            <a:r>
              <a:rPr lang="en-US" sz="2841" spc="90">
                <a:solidFill>
                  <a:srgbClr val="FFFFFF"/>
                </a:solidFill>
                <a:latin typeface="Clear Sans Regular"/>
              </a:rPr>
              <a:t>Leidy Patricia Rodríguez Piñeros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162275" y="5544783"/>
            <a:ext cx="3949542" cy="417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25"/>
              </a:lnSpc>
            </a:pPr>
            <a:r>
              <a:rPr lang="en-US" sz="2841" spc="90">
                <a:solidFill>
                  <a:srgbClr val="FFFFFF"/>
                </a:solidFill>
                <a:latin typeface="Public Sans Bold"/>
              </a:rPr>
              <a:t>Autor: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162275" y="6054579"/>
            <a:ext cx="3949542" cy="798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25"/>
              </a:lnSpc>
            </a:pPr>
            <a:r>
              <a:rPr lang="en-US" sz="2841" spc="90">
                <a:solidFill>
                  <a:srgbClr val="FFFFFF"/>
                </a:solidFill>
                <a:latin typeface="Clear Sans Regular"/>
              </a:rPr>
              <a:t>Alejandro Parra Jaramillo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5000"/>
          </a:blip>
          <a:srcRect r="37941" b="1273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48495" y="1966198"/>
            <a:ext cx="3008347" cy="4021873"/>
            <a:chOff x="0" y="0"/>
            <a:chExt cx="792322" cy="105925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92322" cy="1059259"/>
            </a:xfrm>
            <a:custGeom>
              <a:avLst/>
              <a:gdLst/>
              <a:ahLst/>
              <a:cxnLst/>
              <a:rect l="l" t="t" r="r" b="b"/>
              <a:pathLst>
                <a:path w="792322" h="1059259">
                  <a:moveTo>
                    <a:pt x="0" y="0"/>
                  </a:moveTo>
                  <a:lnTo>
                    <a:pt x="792322" y="0"/>
                  </a:lnTo>
                  <a:lnTo>
                    <a:pt x="792322" y="1059259"/>
                  </a:lnTo>
                  <a:lnTo>
                    <a:pt x="0" y="1059259"/>
                  </a:lnTo>
                  <a:close/>
                </a:path>
              </a:pathLst>
            </a:custGeom>
            <a:solidFill>
              <a:srgbClr val="EFA038">
                <a:alpha val="49804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4386663" y="-1830641"/>
            <a:ext cx="3008347" cy="4021873"/>
            <a:chOff x="0" y="0"/>
            <a:chExt cx="792322" cy="105925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92322" cy="1059259"/>
            </a:xfrm>
            <a:custGeom>
              <a:avLst/>
              <a:gdLst/>
              <a:ahLst/>
              <a:cxnLst/>
              <a:rect l="l" t="t" r="r" b="b"/>
              <a:pathLst>
                <a:path w="792322" h="1059259">
                  <a:moveTo>
                    <a:pt x="0" y="0"/>
                  </a:moveTo>
                  <a:lnTo>
                    <a:pt x="792322" y="0"/>
                  </a:lnTo>
                  <a:lnTo>
                    <a:pt x="792322" y="1059259"/>
                  </a:lnTo>
                  <a:lnTo>
                    <a:pt x="0" y="1059259"/>
                  </a:lnTo>
                  <a:close/>
                </a:path>
              </a:pathLst>
            </a:custGeom>
            <a:solidFill>
              <a:srgbClr val="2E6E80">
                <a:alpha val="45882"/>
              </a:srgbClr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7393" y="8679858"/>
            <a:ext cx="6927025" cy="1549922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056842" y="2191232"/>
            <a:ext cx="4777941" cy="3435235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272388" y="6300646"/>
            <a:ext cx="5519929" cy="789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Práctica profesional desarrollada bajo la modalidad de convenio.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839212" y="329970"/>
            <a:ext cx="5519929" cy="40731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MLH ABOGADOS S.A.S es una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empresa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con 10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años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de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existencia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en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el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sector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jurídica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, a lo largo de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este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tiempo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, la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empresa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ha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tenido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un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significativo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crecimiento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permitiendo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captar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clientes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estratégicos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del mercado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asegurador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, a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través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de un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excelente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ejercicio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profesional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servicio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al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cliente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y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pertinencia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y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claridad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en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el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servicio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Clear Sans Regular Bold"/>
              </a:rPr>
              <a:t>prestado</a:t>
            </a:r>
            <a:r>
              <a:rPr lang="en-US" sz="2300" dirty="0">
                <a:solidFill>
                  <a:srgbClr val="000000"/>
                </a:solidFill>
                <a:latin typeface="Clear Sans Regular Bold"/>
              </a:rPr>
              <a:t>.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902034" y="5362461"/>
            <a:ext cx="5519929" cy="3589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96571" lvl="1" indent="-248285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Reconocimiento de los hechos económicos.</a:t>
            </a:r>
          </a:p>
          <a:p>
            <a:pPr marL="496571" lvl="1" indent="-248285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Revisión de cartera.</a:t>
            </a:r>
          </a:p>
          <a:p>
            <a:pPr marL="496571" lvl="1" indent="-248285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Preparación de información financiera y tributaria.</a:t>
            </a:r>
          </a:p>
          <a:p>
            <a:pPr marL="496571" lvl="1" indent="-248285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Preparación y liquidación de nómina y prestaciones sociales.</a:t>
            </a:r>
          </a:p>
          <a:p>
            <a:pPr marL="496571" lvl="1" indent="-248285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Proceso de facturación</a:t>
            </a:r>
          </a:p>
          <a:p>
            <a:pPr marL="496571" lvl="1" indent="-248285">
              <a:lnSpc>
                <a:spcPts val="3220"/>
              </a:lnSpc>
              <a:buFont typeface="Arial"/>
              <a:buChar char="•"/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Digitación de información contable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211415" y="6270663"/>
            <a:ext cx="896896" cy="896896"/>
            <a:chOff x="0" y="0"/>
            <a:chExt cx="1195862" cy="1195862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1195862" cy="1195862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18" name="Picture 18"/>
            <p:cNvPicPr>
              <a:picLocks noChangeAspect="1"/>
            </p:cNvPicPr>
            <p:nvPr/>
          </p:nvPicPr>
          <p:blipFill>
            <a:blip r:embed="rId3"/>
            <a:srcRect r="84699"/>
            <a:stretch>
              <a:fillRect/>
            </a:stretch>
          </p:blipFill>
          <p:spPr>
            <a:xfrm>
              <a:off x="290080" y="129676"/>
              <a:ext cx="640424" cy="936509"/>
            </a:xfrm>
            <a:prstGeom prst="rect">
              <a:avLst/>
            </a:prstGeom>
          </p:spPr>
        </p:pic>
      </p:grpSp>
      <p:grpSp>
        <p:nvGrpSpPr>
          <p:cNvPr id="19" name="Group 19"/>
          <p:cNvGrpSpPr/>
          <p:nvPr/>
        </p:nvGrpSpPr>
        <p:grpSpPr>
          <a:xfrm>
            <a:off x="8728510" y="350513"/>
            <a:ext cx="896896" cy="896896"/>
            <a:chOff x="0" y="0"/>
            <a:chExt cx="1195862" cy="1195862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1195862" cy="1195862"/>
              <a:chOff x="0" y="0"/>
              <a:chExt cx="8128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22" name="TextBox 22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23" name="Picture 23"/>
            <p:cNvPicPr>
              <a:picLocks noChangeAspect="1"/>
            </p:cNvPicPr>
            <p:nvPr/>
          </p:nvPicPr>
          <p:blipFill>
            <a:blip r:embed="rId3"/>
            <a:srcRect r="84699"/>
            <a:stretch>
              <a:fillRect/>
            </a:stretch>
          </p:blipFill>
          <p:spPr>
            <a:xfrm>
              <a:off x="290080" y="129676"/>
              <a:ext cx="640424" cy="936509"/>
            </a:xfrm>
            <a:prstGeom prst="rect">
              <a:avLst/>
            </a:prstGeom>
          </p:spPr>
        </p:pic>
      </p:grpSp>
      <p:grpSp>
        <p:nvGrpSpPr>
          <p:cNvPr id="24" name="Group 24"/>
          <p:cNvGrpSpPr/>
          <p:nvPr/>
        </p:nvGrpSpPr>
        <p:grpSpPr>
          <a:xfrm>
            <a:off x="8728510" y="5383003"/>
            <a:ext cx="896896" cy="896896"/>
            <a:chOff x="0" y="0"/>
            <a:chExt cx="1195862" cy="1195862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1195862" cy="1195862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27" name="TextBox 27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3"/>
            <a:srcRect r="84699"/>
            <a:stretch>
              <a:fillRect/>
            </a:stretch>
          </p:blipFill>
          <p:spPr>
            <a:xfrm>
              <a:off x="290080" y="129676"/>
              <a:ext cx="640424" cy="93650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5000"/>
          </a:blip>
          <a:srcRect l="6853" r="220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25193" y="2560569"/>
            <a:ext cx="2121152" cy="212115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027321" y="2560569"/>
            <a:ext cx="2121152" cy="212115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7346270" y="2560569"/>
            <a:ext cx="2121152" cy="2121152"/>
          </a:xfrm>
          <a:prstGeom prst="rect">
            <a:avLst/>
          </a:prstGeom>
        </p:spPr>
      </p:pic>
      <p:sp>
        <p:nvSpPr>
          <p:cNvPr id="6" name="AutoShape 6"/>
          <p:cNvSpPr/>
          <p:nvPr/>
        </p:nvSpPr>
        <p:spPr>
          <a:xfrm>
            <a:off x="1028700" y="2241481"/>
            <a:ext cx="11231141" cy="0"/>
          </a:xfrm>
          <a:prstGeom prst="line">
            <a:avLst/>
          </a:prstGeom>
          <a:ln w="238125" cap="flat">
            <a:solidFill>
              <a:srgbClr val="EFA038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 t="3266" r="14382" b="3621"/>
          <a:stretch>
            <a:fillRect/>
          </a:stretch>
        </p:blipFill>
        <p:spPr>
          <a:xfrm>
            <a:off x="14031491" y="0"/>
            <a:ext cx="4256509" cy="10287000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216175" y="782117"/>
            <a:ext cx="10886210" cy="1137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>
                <a:solidFill>
                  <a:srgbClr val="000000"/>
                </a:solidFill>
                <a:latin typeface="Mardoto Bold Bold"/>
              </a:rPr>
              <a:t>DIAGNOSTICO.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25193" y="5396096"/>
            <a:ext cx="11231141" cy="789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219"/>
              </a:lnSpc>
            </a:pPr>
            <a:r>
              <a:rPr lang="en-US" sz="2299">
                <a:solidFill>
                  <a:srgbClr val="000000"/>
                </a:solidFill>
                <a:latin typeface="Clear Sans Regular Bold"/>
              </a:rPr>
              <a:t>No se cuenta con una ruta o guía que permita entender y/o proceder ante una situación de la empresa.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138688" y="2560569"/>
            <a:ext cx="2121152" cy="2121152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583654" y="2985828"/>
            <a:ext cx="1004232" cy="1137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>
                <a:solidFill>
                  <a:srgbClr val="FFFFFF"/>
                </a:solidFill>
                <a:latin typeface="Mardoto Bold Bold"/>
              </a:rPr>
              <a:t>F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585781" y="2985828"/>
            <a:ext cx="1004232" cy="1137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>
                <a:solidFill>
                  <a:srgbClr val="FFFFFF"/>
                </a:solidFill>
                <a:latin typeface="Mardoto Bold Bold"/>
              </a:rPr>
              <a:t>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918411" y="2985828"/>
            <a:ext cx="1004232" cy="1137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>
                <a:solidFill>
                  <a:srgbClr val="FFFFFF"/>
                </a:solidFill>
                <a:latin typeface="Mardoto Bold Bold"/>
              </a:rPr>
              <a:t>D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697149" y="2985828"/>
            <a:ext cx="1004232" cy="1137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>
                <a:solidFill>
                  <a:srgbClr val="FFFFFF"/>
                </a:solidFill>
                <a:latin typeface="Mardoto Bold Bold"/>
              </a:rPr>
              <a:t>A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7393" y="8679858"/>
            <a:ext cx="6927025" cy="15499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5000"/>
          </a:blip>
          <a:srcRect r="37941" b="1273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 rot="5400000">
            <a:off x="-635933" y="1183211"/>
            <a:ext cx="3858176" cy="1929088"/>
            <a:chOff x="0" y="0"/>
            <a:chExt cx="812800" cy="4064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406400" y="0"/>
                  </a:moveTo>
                  <a:lnTo>
                    <a:pt x="0" y="406400"/>
                  </a:lnTo>
                  <a:lnTo>
                    <a:pt x="203200" y="406400"/>
                  </a:lnTo>
                  <a:lnTo>
                    <a:pt x="203200" y="406400"/>
                  </a:lnTo>
                  <a:lnTo>
                    <a:pt x="609600" y="406400"/>
                  </a:lnTo>
                  <a:lnTo>
                    <a:pt x="609600" y="406400"/>
                  </a:lnTo>
                  <a:lnTo>
                    <a:pt x="81280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EFA038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203200" y="120650"/>
              <a:ext cx="406400" cy="692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 rot="-5400000">
            <a:off x="15083182" y="7133888"/>
            <a:ext cx="3823082" cy="1911541"/>
            <a:chOff x="0" y="0"/>
            <a:chExt cx="812800" cy="4064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406400"/>
            </a:xfrm>
            <a:custGeom>
              <a:avLst/>
              <a:gdLst/>
              <a:ahLst/>
              <a:cxnLst/>
              <a:rect l="l" t="t" r="r" b="b"/>
              <a:pathLst>
                <a:path w="812800" h="406400">
                  <a:moveTo>
                    <a:pt x="406400" y="0"/>
                  </a:moveTo>
                  <a:lnTo>
                    <a:pt x="0" y="406400"/>
                  </a:lnTo>
                  <a:lnTo>
                    <a:pt x="203200" y="406400"/>
                  </a:lnTo>
                  <a:lnTo>
                    <a:pt x="203200" y="406400"/>
                  </a:lnTo>
                  <a:lnTo>
                    <a:pt x="609600" y="406400"/>
                  </a:lnTo>
                  <a:lnTo>
                    <a:pt x="609600" y="406400"/>
                  </a:lnTo>
                  <a:lnTo>
                    <a:pt x="81280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E6E8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203200" y="120650"/>
              <a:ext cx="406400" cy="692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524028" y="5236433"/>
            <a:ext cx="8470695" cy="4764766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8861941"/>
            <a:ext cx="6368980" cy="142505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28700" y="218667"/>
            <a:ext cx="8755258" cy="4924833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1051821" y="1255580"/>
            <a:ext cx="6690616" cy="2210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 dirty="0">
                <a:solidFill>
                  <a:srgbClr val="000000"/>
                </a:solidFill>
                <a:latin typeface="Clear Sans Regular Bold"/>
              </a:rPr>
              <a:t>POLITICAS DE AMBITO GENERAL: DE LA 1 A LA 9.</a:t>
            </a:r>
          </a:p>
          <a:p>
            <a:pPr algn="just">
              <a:lnSpc>
                <a:spcPts val="3499"/>
              </a:lnSpc>
            </a:pPr>
            <a:endParaRPr lang="en-US" sz="2499" dirty="0">
              <a:solidFill>
                <a:srgbClr val="000000"/>
              </a:solidFill>
              <a:latin typeface="Clear Sans Regular Bold"/>
            </a:endParaRPr>
          </a:p>
          <a:p>
            <a:pPr algn="just">
              <a:lnSpc>
                <a:spcPts val="3499"/>
              </a:lnSpc>
            </a:pPr>
            <a:r>
              <a:rPr lang="en-US" sz="2499" dirty="0">
                <a:solidFill>
                  <a:srgbClr val="000000"/>
                </a:solidFill>
                <a:latin typeface="Clear Sans Regular Bold"/>
              </a:rPr>
              <a:t>POLITICAS DE AMBITO ESPECIFICO: DE LA 10 A LA 43.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042032" y="6281590"/>
            <a:ext cx="6296057" cy="860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Clear Sans Regular Bold"/>
              </a:rPr>
              <a:t>21 PROCESOS QUE COBIJAN TODA EL ÁREA CONTABLE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0145127" y="1152122"/>
            <a:ext cx="746727" cy="746727"/>
            <a:chOff x="0" y="0"/>
            <a:chExt cx="995636" cy="995636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995636" cy="995636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18" name="Picture 18"/>
            <p:cNvPicPr>
              <a:picLocks noChangeAspect="1"/>
            </p:cNvPicPr>
            <p:nvPr/>
          </p:nvPicPr>
          <p:blipFill>
            <a:blip r:embed="rId4"/>
            <a:srcRect r="84699"/>
            <a:stretch>
              <a:fillRect/>
            </a:stretch>
          </p:blipFill>
          <p:spPr>
            <a:xfrm>
              <a:off x="241511" y="107964"/>
              <a:ext cx="533196" cy="779708"/>
            </a:xfrm>
            <a:prstGeom prst="rect">
              <a:avLst/>
            </a:prstGeom>
          </p:spPr>
        </p:pic>
      </p:grpSp>
      <p:grpSp>
        <p:nvGrpSpPr>
          <p:cNvPr id="19" name="Group 19"/>
          <p:cNvGrpSpPr/>
          <p:nvPr/>
        </p:nvGrpSpPr>
        <p:grpSpPr>
          <a:xfrm>
            <a:off x="10145127" y="2476697"/>
            <a:ext cx="746727" cy="746727"/>
            <a:chOff x="0" y="0"/>
            <a:chExt cx="995636" cy="995636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995636" cy="995636"/>
              <a:chOff x="0" y="0"/>
              <a:chExt cx="8128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22" name="TextBox 22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23" name="Picture 23"/>
            <p:cNvPicPr>
              <a:picLocks noChangeAspect="1"/>
            </p:cNvPicPr>
            <p:nvPr/>
          </p:nvPicPr>
          <p:blipFill>
            <a:blip r:embed="rId4"/>
            <a:srcRect r="84699"/>
            <a:stretch>
              <a:fillRect/>
            </a:stretch>
          </p:blipFill>
          <p:spPr>
            <a:xfrm>
              <a:off x="241511" y="107964"/>
              <a:ext cx="533196" cy="779708"/>
            </a:xfrm>
            <a:prstGeom prst="rect">
              <a:avLst/>
            </a:prstGeom>
          </p:spPr>
        </p:pic>
      </p:grpSp>
      <p:grpSp>
        <p:nvGrpSpPr>
          <p:cNvPr id="24" name="Group 24"/>
          <p:cNvGrpSpPr/>
          <p:nvPr/>
        </p:nvGrpSpPr>
        <p:grpSpPr>
          <a:xfrm>
            <a:off x="1104804" y="6178118"/>
            <a:ext cx="746727" cy="746727"/>
            <a:chOff x="0" y="0"/>
            <a:chExt cx="995636" cy="995636"/>
          </a:xfrm>
        </p:grpSpPr>
        <p:grpSp>
          <p:nvGrpSpPr>
            <p:cNvPr id="25" name="Group 25"/>
            <p:cNvGrpSpPr/>
            <p:nvPr/>
          </p:nvGrpSpPr>
          <p:grpSpPr>
            <a:xfrm>
              <a:off x="0" y="0"/>
              <a:ext cx="995636" cy="995636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27" name="TextBox 27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4"/>
            <a:srcRect r="84699"/>
            <a:stretch>
              <a:fillRect/>
            </a:stretch>
          </p:blipFill>
          <p:spPr>
            <a:xfrm>
              <a:off x="241511" y="107964"/>
              <a:ext cx="533196" cy="7797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5000"/>
          </a:blip>
          <a:srcRect l="6853" r="220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324818" y="2138031"/>
            <a:ext cx="2188048" cy="212115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575549" y="2388763"/>
            <a:ext cx="1619689" cy="1619689"/>
            <a:chOff x="0" y="0"/>
            <a:chExt cx="2159586" cy="2159586"/>
          </a:xfrm>
        </p:grpSpPr>
        <p:sp>
          <p:nvSpPr>
            <p:cNvPr id="5" name="TextBox 5"/>
            <p:cNvSpPr txBox="1"/>
            <p:nvPr/>
          </p:nvSpPr>
          <p:spPr>
            <a:xfrm>
              <a:off x="344434" y="716568"/>
              <a:ext cx="1470718" cy="6692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32"/>
                </a:lnSpc>
              </a:pPr>
              <a:r>
                <a:rPr lang="en-US" sz="3023" dirty="0">
                  <a:solidFill>
                    <a:srgbClr val="FFFFFF"/>
                  </a:solidFill>
                  <a:latin typeface="Open Sans Light Bold"/>
                </a:rPr>
                <a:t>100%</a:t>
              </a:r>
            </a:p>
          </p:txBody>
        </p:sp>
        <p:grpSp>
          <p:nvGrpSpPr>
            <p:cNvPr id="6" name="Group 6"/>
            <p:cNvGrpSpPr>
              <a:grpSpLocks noChangeAspect="1"/>
            </p:cNvGrpSpPr>
            <p:nvPr/>
          </p:nvGrpSpPr>
          <p:grpSpPr>
            <a:xfrm>
              <a:off x="0" y="0"/>
              <a:ext cx="2159586" cy="2159586"/>
              <a:chOff x="0" y="0"/>
              <a:chExt cx="2540000" cy="25400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281435"/>
                    </a:lnTo>
                    <a:cubicBezTo>
                      <a:pt x="977762" y="279848"/>
                      <a:pt x="649082" y="468307"/>
                      <a:pt x="471141" y="775452"/>
                    </a:cubicBezTo>
                    <a:cubicBezTo>
                      <a:pt x="293200" y="1082597"/>
                      <a:pt x="293200" y="1461473"/>
                      <a:pt x="471141" y="1768618"/>
                    </a:cubicBezTo>
                    <a:cubicBezTo>
                      <a:pt x="649082" y="2075763"/>
                      <a:pt x="977762" y="2264223"/>
                      <a:pt x="1332725" y="2262635"/>
                    </a:cubicBezTo>
                    <a:cubicBezTo>
                      <a:pt x="1687688" y="2264223"/>
                      <a:pt x="2016368" y="2075763"/>
                      <a:pt x="2194309" y="1768618"/>
                    </a:cubicBezTo>
                    <a:cubicBezTo>
                      <a:pt x="2372250" y="1461473"/>
                      <a:pt x="2372250" y="1082597"/>
                      <a:pt x="2194309" y="775452"/>
                    </a:cubicBezTo>
                    <a:cubicBezTo>
                      <a:pt x="2016368" y="468307"/>
                      <a:pt x="1687688" y="279848"/>
                      <a:pt x="1332725" y="281435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8" name="Freeform 8"/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281435"/>
                    </a:lnTo>
                    <a:cubicBezTo>
                      <a:pt x="977762" y="279848"/>
                      <a:pt x="649082" y="468307"/>
                      <a:pt x="471141" y="775452"/>
                    </a:cubicBezTo>
                    <a:cubicBezTo>
                      <a:pt x="293200" y="1082597"/>
                      <a:pt x="293200" y="1461473"/>
                      <a:pt x="471141" y="1768618"/>
                    </a:cubicBezTo>
                    <a:cubicBezTo>
                      <a:pt x="649082" y="2075763"/>
                      <a:pt x="977762" y="2264223"/>
                      <a:pt x="1332725" y="2262635"/>
                    </a:cubicBezTo>
                    <a:cubicBezTo>
                      <a:pt x="1687688" y="2264223"/>
                      <a:pt x="2016368" y="2075763"/>
                      <a:pt x="2194309" y="1768618"/>
                    </a:cubicBezTo>
                    <a:cubicBezTo>
                      <a:pt x="2372250" y="1461473"/>
                      <a:pt x="2372250" y="1082597"/>
                      <a:pt x="2194309" y="775452"/>
                    </a:cubicBezTo>
                    <a:cubicBezTo>
                      <a:pt x="2016368" y="468307"/>
                      <a:pt x="1687688" y="279848"/>
                      <a:pt x="1332725" y="281435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060294" y="3599216"/>
            <a:ext cx="2121152" cy="2121152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>
            <a:off x="10311026" y="3849948"/>
            <a:ext cx="1619689" cy="1619689"/>
            <a:chOff x="0" y="0"/>
            <a:chExt cx="2159586" cy="2159586"/>
          </a:xfrm>
        </p:grpSpPr>
        <p:sp>
          <p:nvSpPr>
            <p:cNvPr id="11" name="TextBox 11"/>
            <p:cNvSpPr txBox="1"/>
            <p:nvPr/>
          </p:nvSpPr>
          <p:spPr>
            <a:xfrm>
              <a:off x="344433" y="716568"/>
              <a:ext cx="1470718" cy="67206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232"/>
                </a:lnSpc>
              </a:pPr>
              <a:r>
                <a:rPr lang="en-US" sz="3023" dirty="0">
                  <a:solidFill>
                    <a:srgbClr val="FFFFFF"/>
                  </a:solidFill>
                  <a:latin typeface="Open Sans Light Bold"/>
                </a:rPr>
                <a:t>100%</a:t>
              </a:r>
            </a:p>
          </p:txBody>
        </p:sp>
        <p:grpSp>
          <p:nvGrpSpPr>
            <p:cNvPr id="12" name="Group 12"/>
            <p:cNvGrpSpPr>
              <a:grpSpLocks noChangeAspect="1"/>
            </p:cNvGrpSpPr>
            <p:nvPr/>
          </p:nvGrpSpPr>
          <p:grpSpPr>
            <a:xfrm>
              <a:off x="0" y="0"/>
              <a:ext cx="2159586" cy="2159586"/>
              <a:chOff x="0" y="0"/>
              <a:chExt cx="2540000" cy="2540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281435"/>
                    </a:lnTo>
                    <a:cubicBezTo>
                      <a:pt x="977762" y="279848"/>
                      <a:pt x="649082" y="468307"/>
                      <a:pt x="471141" y="775452"/>
                    </a:cubicBezTo>
                    <a:cubicBezTo>
                      <a:pt x="293200" y="1082597"/>
                      <a:pt x="293200" y="1461473"/>
                      <a:pt x="471141" y="1768618"/>
                    </a:cubicBezTo>
                    <a:cubicBezTo>
                      <a:pt x="649082" y="2075763"/>
                      <a:pt x="977762" y="2264223"/>
                      <a:pt x="1332725" y="2262635"/>
                    </a:cubicBezTo>
                    <a:cubicBezTo>
                      <a:pt x="1687688" y="2264223"/>
                      <a:pt x="2016368" y="2075763"/>
                      <a:pt x="2194309" y="1768618"/>
                    </a:cubicBezTo>
                    <a:cubicBezTo>
                      <a:pt x="2372250" y="1461473"/>
                      <a:pt x="2372250" y="1082597"/>
                      <a:pt x="2194309" y="775452"/>
                    </a:cubicBezTo>
                    <a:cubicBezTo>
                      <a:pt x="2016368" y="468307"/>
                      <a:pt x="1687688" y="279848"/>
                      <a:pt x="1332725" y="281435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14" name="Freeform 14"/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281435"/>
                    </a:lnTo>
                    <a:cubicBezTo>
                      <a:pt x="977762" y="279848"/>
                      <a:pt x="649082" y="468307"/>
                      <a:pt x="471141" y="775452"/>
                    </a:cubicBezTo>
                    <a:cubicBezTo>
                      <a:pt x="293200" y="1082597"/>
                      <a:pt x="293200" y="1461473"/>
                      <a:pt x="471141" y="1768618"/>
                    </a:cubicBezTo>
                    <a:cubicBezTo>
                      <a:pt x="649082" y="2075763"/>
                      <a:pt x="977762" y="2264223"/>
                      <a:pt x="1332725" y="2262635"/>
                    </a:cubicBezTo>
                    <a:cubicBezTo>
                      <a:pt x="1687688" y="2264223"/>
                      <a:pt x="2016368" y="2075763"/>
                      <a:pt x="2194309" y="1768618"/>
                    </a:cubicBezTo>
                    <a:cubicBezTo>
                      <a:pt x="2372250" y="1461473"/>
                      <a:pt x="2372250" y="1082597"/>
                      <a:pt x="2194309" y="775452"/>
                    </a:cubicBezTo>
                    <a:cubicBezTo>
                      <a:pt x="2016368" y="468307"/>
                      <a:pt x="1687688" y="279848"/>
                      <a:pt x="1332725" y="281435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324818" y="6023108"/>
            <a:ext cx="2121152" cy="2121152"/>
          </a:xfrm>
          <a:prstGeom prst="rect">
            <a:avLst/>
          </a:prstGeom>
        </p:spPr>
      </p:pic>
      <p:grpSp>
        <p:nvGrpSpPr>
          <p:cNvPr id="16" name="Group 16"/>
          <p:cNvGrpSpPr/>
          <p:nvPr/>
        </p:nvGrpSpPr>
        <p:grpSpPr>
          <a:xfrm>
            <a:off x="1575549" y="6273839"/>
            <a:ext cx="1619689" cy="1619689"/>
            <a:chOff x="0" y="0"/>
            <a:chExt cx="2159586" cy="2159586"/>
          </a:xfrm>
        </p:grpSpPr>
        <p:sp>
          <p:nvSpPr>
            <p:cNvPr id="17" name="TextBox 17"/>
            <p:cNvSpPr txBox="1"/>
            <p:nvPr/>
          </p:nvSpPr>
          <p:spPr>
            <a:xfrm>
              <a:off x="391364" y="714254"/>
              <a:ext cx="1470718" cy="6692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32"/>
                </a:lnSpc>
              </a:pPr>
              <a:r>
                <a:rPr lang="en-US" sz="3023" dirty="0">
                  <a:solidFill>
                    <a:srgbClr val="FFFFFF"/>
                  </a:solidFill>
                  <a:latin typeface="Open Sans Light Bold"/>
                </a:rPr>
                <a:t>100%</a:t>
              </a:r>
            </a:p>
          </p:txBody>
        </p:sp>
        <p:grpSp>
          <p:nvGrpSpPr>
            <p:cNvPr id="18" name="Group 18"/>
            <p:cNvGrpSpPr>
              <a:grpSpLocks noChangeAspect="1"/>
            </p:cNvGrpSpPr>
            <p:nvPr/>
          </p:nvGrpSpPr>
          <p:grpSpPr>
            <a:xfrm>
              <a:off x="0" y="0"/>
              <a:ext cx="2159586" cy="2159586"/>
              <a:chOff x="0" y="0"/>
              <a:chExt cx="2540000" cy="2540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281435"/>
                    </a:lnTo>
                    <a:cubicBezTo>
                      <a:pt x="977762" y="279848"/>
                      <a:pt x="649082" y="468307"/>
                      <a:pt x="471141" y="775452"/>
                    </a:cubicBezTo>
                    <a:cubicBezTo>
                      <a:pt x="293200" y="1082597"/>
                      <a:pt x="293200" y="1461473"/>
                      <a:pt x="471141" y="1768618"/>
                    </a:cubicBezTo>
                    <a:cubicBezTo>
                      <a:pt x="649082" y="2075763"/>
                      <a:pt x="977762" y="2264223"/>
                      <a:pt x="1332725" y="2262635"/>
                    </a:cubicBezTo>
                    <a:cubicBezTo>
                      <a:pt x="1687688" y="2264223"/>
                      <a:pt x="2016368" y="2075763"/>
                      <a:pt x="2194309" y="1768618"/>
                    </a:cubicBezTo>
                    <a:cubicBezTo>
                      <a:pt x="2372250" y="1461473"/>
                      <a:pt x="2372250" y="1082597"/>
                      <a:pt x="2194309" y="775452"/>
                    </a:cubicBezTo>
                    <a:cubicBezTo>
                      <a:pt x="2016368" y="468307"/>
                      <a:pt x="1687688" y="279848"/>
                      <a:pt x="1332725" y="281435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20" name="Freeform 20"/>
              <p:cNvSpPr/>
              <p:nvPr/>
            </p:nvSpPr>
            <p:spPr>
              <a:xfrm>
                <a:off x="-62725" y="-2035"/>
                <a:ext cx="2665449" cy="2544070"/>
              </a:xfrm>
              <a:custGeom>
                <a:avLst/>
                <a:gdLst/>
                <a:ahLst/>
                <a:cxnLst/>
                <a:rect l="l" t="t" r="r" b="b"/>
                <a:pathLst>
                  <a:path w="2665449" h="2544070">
                    <a:moveTo>
                      <a:pt x="1332725" y="2035"/>
                    </a:moveTo>
                    <a:cubicBezTo>
                      <a:pt x="1787805" y="0"/>
                      <a:pt x="2209190" y="241614"/>
                      <a:pt x="2437320" y="635390"/>
                    </a:cubicBezTo>
                    <a:cubicBezTo>
                      <a:pt x="2665450" y="1029165"/>
                      <a:pt x="2665450" y="1514905"/>
                      <a:pt x="2437320" y="1908680"/>
                    </a:cubicBezTo>
                    <a:cubicBezTo>
                      <a:pt x="2209190" y="2302456"/>
                      <a:pt x="1787805" y="2544070"/>
                      <a:pt x="1332725" y="2542035"/>
                    </a:cubicBezTo>
                    <a:cubicBezTo>
                      <a:pt x="877645" y="2544070"/>
                      <a:pt x="456260" y="2302456"/>
                      <a:pt x="228130" y="1908680"/>
                    </a:cubicBezTo>
                    <a:cubicBezTo>
                      <a:pt x="0" y="1514905"/>
                      <a:pt x="0" y="1029165"/>
                      <a:pt x="228130" y="635390"/>
                    </a:cubicBezTo>
                    <a:cubicBezTo>
                      <a:pt x="456260" y="241614"/>
                      <a:pt x="877645" y="0"/>
                      <a:pt x="1332725" y="2035"/>
                    </a:cubicBezTo>
                    <a:lnTo>
                      <a:pt x="1332725" y="281435"/>
                    </a:lnTo>
                    <a:cubicBezTo>
                      <a:pt x="977762" y="279848"/>
                      <a:pt x="649082" y="468307"/>
                      <a:pt x="471141" y="775452"/>
                    </a:cubicBezTo>
                    <a:cubicBezTo>
                      <a:pt x="293200" y="1082597"/>
                      <a:pt x="293200" y="1461473"/>
                      <a:pt x="471141" y="1768618"/>
                    </a:cubicBezTo>
                    <a:cubicBezTo>
                      <a:pt x="649082" y="2075763"/>
                      <a:pt x="977762" y="2264223"/>
                      <a:pt x="1332725" y="2262635"/>
                    </a:cubicBezTo>
                    <a:cubicBezTo>
                      <a:pt x="1687688" y="2264223"/>
                      <a:pt x="2016368" y="2075763"/>
                      <a:pt x="2194309" y="1768618"/>
                    </a:cubicBezTo>
                    <a:cubicBezTo>
                      <a:pt x="2372250" y="1461473"/>
                      <a:pt x="2372250" y="1082597"/>
                      <a:pt x="2194309" y="775452"/>
                    </a:cubicBezTo>
                    <a:cubicBezTo>
                      <a:pt x="2016368" y="468307"/>
                      <a:pt x="1687688" y="279848"/>
                      <a:pt x="1332725" y="281435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  <p:sp>
        <p:nvSpPr>
          <p:cNvPr id="21" name="AutoShape 21"/>
          <p:cNvSpPr/>
          <p:nvPr/>
        </p:nvSpPr>
        <p:spPr>
          <a:xfrm>
            <a:off x="950306" y="1818944"/>
            <a:ext cx="11231141" cy="0"/>
          </a:xfrm>
          <a:prstGeom prst="line">
            <a:avLst/>
          </a:prstGeom>
          <a:ln w="238125" cap="flat">
            <a:solidFill>
              <a:srgbClr val="EFA038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84840" y="8942059"/>
            <a:ext cx="5624993" cy="1258592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/>
          <a:srcRect t="4810" r="14179" b="4810"/>
          <a:stretch>
            <a:fillRect/>
          </a:stretch>
        </p:blipFill>
        <p:spPr>
          <a:xfrm>
            <a:off x="13898141" y="13633"/>
            <a:ext cx="4389859" cy="10273367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>
            <a:off x="1137781" y="359579"/>
            <a:ext cx="10886210" cy="1137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40"/>
              </a:lnSpc>
            </a:pPr>
            <a:r>
              <a:rPr lang="en-US" sz="6600">
                <a:solidFill>
                  <a:srgbClr val="000000"/>
                </a:solidFill>
                <a:latin typeface="Mardoto Bold Bold"/>
              </a:rPr>
              <a:t>Conclusiones.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3723600" y="2350663"/>
            <a:ext cx="7040778" cy="1044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Clear Sans Regular Bold"/>
              </a:rPr>
              <a:t>Un manual de políticas de procedimientos contables permiten estructurar de mejor manera sus procesos mejorando la calidad de su información.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195238" y="4421109"/>
            <a:ext cx="6541558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Clear Sans Regular Bold"/>
              </a:rPr>
              <a:t>Optimización en la capacitación de los colaboradores pertenecientes al área contable.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3723600" y="6514944"/>
            <a:ext cx="6793371" cy="1044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Clear Sans Regular Bold"/>
              </a:rPr>
              <a:t>Permite solucionar las necesidades de las empresas y beneficia a sus colaboradores en razón que pueden desarrollar sus prácticas dentro de la empresa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5000"/>
          </a:blip>
          <a:srcRect r="37941" b="1273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756553" y="5799107"/>
            <a:ext cx="3008347" cy="4021873"/>
            <a:chOff x="0" y="0"/>
            <a:chExt cx="792322" cy="105925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92322" cy="1059259"/>
            </a:xfrm>
            <a:custGeom>
              <a:avLst/>
              <a:gdLst/>
              <a:ahLst/>
              <a:cxnLst/>
              <a:rect l="l" t="t" r="r" b="b"/>
              <a:pathLst>
                <a:path w="792322" h="1059259">
                  <a:moveTo>
                    <a:pt x="0" y="0"/>
                  </a:moveTo>
                  <a:lnTo>
                    <a:pt x="792322" y="0"/>
                  </a:lnTo>
                  <a:lnTo>
                    <a:pt x="792322" y="1059259"/>
                  </a:lnTo>
                  <a:lnTo>
                    <a:pt x="0" y="1059259"/>
                  </a:lnTo>
                  <a:close/>
                </a:path>
              </a:pathLst>
            </a:custGeom>
            <a:solidFill>
              <a:srgbClr val="EFA038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5366868" y="1450420"/>
            <a:ext cx="3008347" cy="4021873"/>
            <a:chOff x="0" y="0"/>
            <a:chExt cx="792322" cy="105925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92322" cy="1059259"/>
            </a:xfrm>
            <a:custGeom>
              <a:avLst/>
              <a:gdLst/>
              <a:ahLst/>
              <a:cxnLst/>
              <a:rect l="l" t="t" r="r" b="b"/>
              <a:pathLst>
                <a:path w="792322" h="1059259">
                  <a:moveTo>
                    <a:pt x="0" y="0"/>
                  </a:moveTo>
                  <a:lnTo>
                    <a:pt x="792322" y="0"/>
                  </a:lnTo>
                  <a:lnTo>
                    <a:pt x="792322" y="1059259"/>
                  </a:lnTo>
                  <a:lnTo>
                    <a:pt x="0" y="1059259"/>
                  </a:lnTo>
                  <a:close/>
                </a:path>
              </a:pathLst>
            </a:custGeom>
            <a:solidFill>
              <a:srgbClr val="2E6E8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51132" y="1542502"/>
            <a:ext cx="5519910" cy="7359879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9144000" y="1856154"/>
            <a:ext cx="7856167" cy="869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776"/>
              </a:lnSpc>
            </a:pPr>
            <a:r>
              <a:rPr lang="en-US" sz="5600">
                <a:solidFill>
                  <a:srgbClr val="000000"/>
                </a:solidFill>
                <a:latin typeface="Mardoto Bold Bold"/>
              </a:rPr>
              <a:t>Recomendaciones.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995415" y="3123092"/>
            <a:ext cx="5519929" cy="789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Replicar este modelo en otros scetores de la economía.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940814" y="4983365"/>
            <a:ext cx="5519929" cy="789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Mejorar los manuales con nuevas políticas o actualizar los existentes.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9995415" y="7037398"/>
            <a:ext cx="5519929" cy="789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en-US" sz="2300">
                <a:solidFill>
                  <a:srgbClr val="000000"/>
                </a:solidFill>
                <a:latin typeface="Clear Sans Regular Bold"/>
              </a:rPr>
              <a:t>desarrollar herramientas que permitan automatizar procesos.</a:t>
            </a:r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663007" y="0"/>
            <a:ext cx="5624993" cy="125859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8749959" y="3104566"/>
            <a:ext cx="873982" cy="873982"/>
            <a:chOff x="0" y="0"/>
            <a:chExt cx="1165309" cy="1165309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1165309" cy="1165309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18" name="TextBox 18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4"/>
            <a:srcRect r="84699"/>
            <a:stretch>
              <a:fillRect/>
            </a:stretch>
          </p:blipFill>
          <p:spPr>
            <a:xfrm>
              <a:off x="282669" y="126363"/>
              <a:ext cx="624061" cy="912582"/>
            </a:xfrm>
            <a:prstGeom prst="rect">
              <a:avLst/>
            </a:prstGeom>
          </p:spPr>
        </p:pic>
      </p:grpSp>
      <p:grpSp>
        <p:nvGrpSpPr>
          <p:cNvPr id="20" name="Group 20"/>
          <p:cNvGrpSpPr/>
          <p:nvPr/>
        </p:nvGrpSpPr>
        <p:grpSpPr>
          <a:xfrm>
            <a:off x="8749959" y="5030990"/>
            <a:ext cx="873982" cy="873982"/>
            <a:chOff x="0" y="0"/>
            <a:chExt cx="1165309" cy="1165309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1165309" cy="1165309"/>
              <a:chOff x="0" y="0"/>
              <a:chExt cx="812800" cy="8128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23" name="TextBox 23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24" name="Picture 24"/>
            <p:cNvPicPr>
              <a:picLocks noChangeAspect="1"/>
            </p:cNvPicPr>
            <p:nvPr/>
          </p:nvPicPr>
          <p:blipFill>
            <a:blip r:embed="rId4"/>
            <a:srcRect r="84699"/>
            <a:stretch>
              <a:fillRect/>
            </a:stretch>
          </p:blipFill>
          <p:spPr>
            <a:xfrm>
              <a:off x="282669" y="126363"/>
              <a:ext cx="624061" cy="912582"/>
            </a:xfrm>
            <a:prstGeom prst="rect">
              <a:avLst/>
            </a:prstGeom>
          </p:spPr>
        </p:pic>
      </p:grpSp>
      <p:grpSp>
        <p:nvGrpSpPr>
          <p:cNvPr id="25" name="Group 25"/>
          <p:cNvGrpSpPr/>
          <p:nvPr/>
        </p:nvGrpSpPr>
        <p:grpSpPr>
          <a:xfrm>
            <a:off x="8749959" y="6952722"/>
            <a:ext cx="873982" cy="873982"/>
            <a:chOff x="0" y="0"/>
            <a:chExt cx="1165309" cy="1165309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1165309" cy="1165309"/>
              <a:chOff x="0" y="0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EFA038"/>
              </a:solidFill>
            </p:spPr>
          </p:sp>
          <p:sp>
            <p:nvSpPr>
              <p:cNvPr id="28" name="TextBox 28"/>
              <p:cNvSpPr txBox="1"/>
              <p:nvPr/>
            </p:nvSpPr>
            <p:spPr>
              <a:xfrm>
                <a:off x="76200" y="95250"/>
                <a:ext cx="660400" cy="6413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869"/>
                  </a:lnSpc>
                </a:pPr>
                <a:endParaRPr/>
              </a:p>
            </p:txBody>
          </p:sp>
        </p:grpSp>
        <p:pic>
          <p:nvPicPr>
            <p:cNvPr id="29" name="Picture 29"/>
            <p:cNvPicPr>
              <a:picLocks noChangeAspect="1"/>
            </p:cNvPicPr>
            <p:nvPr/>
          </p:nvPicPr>
          <p:blipFill>
            <a:blip r:embed="rId4"/>
            <a:srcRect r="84699"/>
            <a:stretch>
              <a:fillRect/>
            </a:stretch>
          </p:blipFill>
          <p:spPr>
            <a:xfrm>
              <a:off x="282669" y="126363"/>
              <a:ext cx="624061" cy="91258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55000"/>
          </a:blip>
          <a:srcRect r="37941" b="1273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756553" y="5799107"/>
            <a:ext cx="3008347" cy="4021873"/>
            <a:chOff x="0" y="0"/>
            <a:chExt cx="792322" cy="105925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792322" cy="1059259"/>
            </a:xfrm>
            <a:custGeom>
              <a:avLst/>
              <a:gdLst/>
              <a:ahLst/>
              <a:cxnLst/>
              <a:rect l="l" t="t" r="r" b="b"/>
              <a:pathLst>
                <a:path w="792322" h="1059259">
                  <a:moveTo>
                    <a:pt x="0" y="0"/>
                  </a:moveTo>
                  <a:lnTo>
                    <a:pt x="792322" y="0"/>
                  </a:lnTo>
                  <a:lnTo>
                    <a:pt x="792322" y="1059259"/>
                  </a:lnTo>
                  <a:lnTo>
                    <a:pt x="0" y="1059259"/>
                  </a:lnTo>
                  <a:close/>
                </a:path>
              </a:pathLst>
            </a:custGeom>
            <a:solidFill>
              <a:srgbClr val="EFA038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5366868" y="1450420"/>
            <a:ext cx="3008347" cy="4021873"/>
            <a:chOff x="0" y="0"/>
            <a:chExt cx="792322" cy="105925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92322" cy="1059259"/>
            </a:xfrm>
            <a:custGeom>
              <a:avLst/>
              <a:gdLst/>
              <a:ahLst/>
              <a:cxnLst/>
              <a:rect l="l" t="t" r="r" b="b"/>
              <a:pathLst>
                <a:path w="792322" h="1059259">
                  <a:moveTo>
                    <a:pt x="0" y="0"/>
                  </a:moveTo>
                  <a:lnTo>
                    <a:pt x="792322" y="0"/>
                  </a:lnTo>
                  <a:lnTo>
                    <a:pt x="792322" y="1059259"/>
                  </a:lnTo>
                  <a:lnTo>
                    <a:pt x="0" y="1059259"/>
                  </a:lnTo>
                  <a:close/>
                </a:path>
              </a:pathLst>
            </a:custGeom>
            <a:solidFill>
              <a:srgbClr val="2E6E8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19050"/>
              <a:ext cx="812800" cy="7937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869"/>
                </a:lnSpc>
              </a:pPr>
              <a:endParaRPr/>
            </a:p>
          </p:txBody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006112" y="5799107"/>
            <a:ext cx="5624993" cy="1258592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796465" y="1898421"/>
            <a:ext cx="5519910" cy="7359879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3999215" y="5171636"/>
            <a:ext cx="3928084" cy="2824206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9703022" y="3705499"/>
            <a:ext cx="7856167" cy="869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76"/>
              </a:lnSpc>
            </a:pPr>
            <a:r>
              <a:rPr lang="en-US" sz="5600">
                <a:solidFill>
                  <a:srgbClr val="000000"/>
                </a:solidFill>
                <a:latin typeface="Mardoto Bold"/>
              </a:rPr>
              <a:t>GRACIAS.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278</Words>
  <Application>Microsoft Office PowerPoint</Application>
  <PresentationFormat>Personalizado</PresentationFormat>
  <Paragraphs>36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8" baseType="lpstr">
      <vt:lpstr>Klein Condensed</vt:lpstr>
      <vt:lpstr>Calibri</vt:lpstr>
      <vt:lpstr>Mardoto Bold</vt:lpstr>
      <vt:lpstr>Clear Sans Regular</vt:lpstr>
      <vt:lpstr>Open Sans Light Bold</vt:lpstr>
      <vt:lpstr>Clear Sans Regular Bold</vt:lpstr>
      <vt:lpstr>Arial</vt:lpstr>
      <vt:lpstr>Mardoto Bold Bold</vt:lpstr>
      <vt:lpstr>Klein Condensed Bold</vt:lpstr>
      <vt:lpstr>Public Sans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de políticas</dc:title>
  <cp:lastModifiedBy>BIBLIO - S2 - 14</cp:lastModifiedBy>
  <cp:revision>4</cp:revision>
  <dcterms:created xsi:type="dcterms:W3CDTF">2006-08-16T00:00:00Z</dcterms:created>
  <dcterms:modified xsi:type="dcterms:W3CDTF">2023-05-04T20:45:45Z</dcterms:modified>
  <dc:identifier>DAFhsJ2xCpI</dc:identifier>
</cp:coreProperties>
</file>